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from 심층신경망개론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23900" indent="-2667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2pPr>
            <a:lvl3pPr marL="1234438" indent="-320038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4pPr>
            <a:lvl5pPr marL="2184400" indent="-3556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rgbClr val="000000"/>
                </a:solidFill>
              </a:defRPr>
            </a:lvl1pPr>
            <a:lvl2pPr>
              <a:defRPr b="1">
                <a:solidFill>
                  <a:srgbClr val="000000"/>
                </a:solidFill>
              </a:defRPr>
            </a:lvl2pPr>
            <a:lvl3pPr>
              <a:defRPr b="1">
                <a:solidFill>
                  <a:srgbClr val="000000"/>
                </a:solidFill>
              </a:defRPr>
            </a:lvl3pPr>
            <a:lvl4pPr>
              <a:defRPr b="1">
                <a:solidFill>
                  <a:srgbClr val="000000"/>
                </a:solidFill>
              </a:defRPr>
            </a:lvl4pPr>
            <a:lvl5pPr>
              <a:defRPr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1pPr>
            <a:lvl2pPr marL="718457" indent="-261257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2pPr>
            <a:lvl3pPr marL="1219200" indent="-304800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3pPr>
            <a:lvl4pPr marL="1737360" indent="-365760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4pPr>
            <a:lvl5pPr marL="2194560" indent="-365760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5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  <a:lvl2pPr algn="ctr">
              <a:defRPr>
                <a:solidFill>
                  <a:srgbClr val="000000"/>
                </a:solidFill>
              </a:defRPr>
            </a:lvl2pPr>
            <a:lvl3pPr algn="ctr">
              <a:defRPr>
                <a:solidFill>
                  <a:srgbClr val="000000"/>
                </a:solidFill>
              </a:defRPr>
            </a:lvl3pPr>
            <a:lvl4pPr algn="ctr">
              <a:defRPr>
                <a:solidFill>
                  <a:srgbClr val="000000"/>
                </a:solidFill>
              </a:defRPr>
            </a:lvl4pPr>
            <a:lvl5pPr algn="ctr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9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n-lt"/>
          <a:ea typeface="+mn-ea"/>
          <a:cs typeface="+mn-cs"/>
          <a:sym typeface="맑은 고딕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n-lt"/>
          <a:ea typeface="+mn-ea"/>
          <a:cs typeface="+mn-cs"/>
          <a:sym typeface="맑은 고딕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n-lt"/>
          <a:ea typeface="+mn-ea"/>
          <a:cs typeface="+mn-cs"/>
          <a:sym typeface="맑은 고딕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n-lt"/>
          <a:ea typeface="+mn-ea"/>
          <a:cs typeface="+mn-cs"/>
          <a:sym typeface="맑은 고딕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4E3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6" name="제목 1"/>
          <p:cNvSpPr txBox="1">
            <a:spLocks noGrp="1"/>
          </p:cNvSpPr>
          <p:nvPr>
            <p:ph type="title"/>
          </p:nvPr>
        </p:nvSpPr>
        <p:spPr>
          <a:xfrm>
            <a:off x="1524000" y="2373546"/>
            <a:ext cx="9144000" cy="14087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AF2"/>
                </a:solidFill>
              </a:defRPr>
            </a:lvl1pPr>
          </a:lstStyle>
          <a:p>
            <a:r>
              <a:t>Kingo Manager</a:t>
            </a:r>
          </a:p>
        </p:txBody>
      </p:sp>
      <p:sp>
        <p:nvSpPr>
          <p:cNvPr id="87" name="부제목 2"/>
          <p:cNvSpPr txBox="1">
            <a:spLocks noGrp="1"/>
          </p:cNvSpPr>
          <p:nvPr>
            <p:ph type="body" sz="quarter" idx="1"/>
          </p:nvPr>
        </p:nvSpPr>
        <p:spPr>
          <a:xfrm>
            <a:off x="6507804" y="5264065"/>
            <a:ext cx="5327519" cy="121315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CFAF2"/>
                </a:solidFill>
              </a:defRPr>
            </a:lvl1pPr>
          </a:lstStyle>
          <a:p>
            <a:r>
              <a:t>Team AIU</a:t>
            </a:r>
          </a:p>
        </p:txBody>
      </p:sp>
      <p:sp>
        <p:nvSpPr>
          <p:cNvPr id="88" name="직사각형 6"/>
          <p:cNvSpPr/>
          <p:nvPr/>
        </p:nvSpPr>
        <p:spPr>
          <a:xfrm>
            <a:off x="1524000" y="1760706"/>
            <a:ext cx="9144000" cy="3103127"/>
          </a:xfrm>
          <a:prstGeom prst="rect">
            <a:avLst/>
          </a:prstGeom>
          <a:ln w="12700">
            <a:solidFill>
              <a:srgbClr val="FFFBE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89" name="TextBox 7"/>
          <p:cNvSpPr txBox="1"/>
          <p:nvPr/>
        </p:nvSpPr>
        <p:spPr>
          <a:xfrm>
            <a:off x="4843076" y="2519465"/>
            <a:ext cx="250584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CFAF2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캡스톤설계프로젝트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AI – Basic of GCN(1) </a:t>
            </a:r>
          </a:p>
        </p:txBody>
      </p:sp>
      <p:sp>
        <p:nvSpPr>
          <p:cNvPr id="145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46" name="그림 1" descr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89" y="2863856"/>
            <a:ext cx="6129422" cy="3390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653" y="1513463"/>
            <a:ext cx="3467585" cy="81926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3"/>
          <p:cNvSpPr txBox="1"/>
          <p:nvPr/>
        </p:nvSpPr>
        <p:spPr>
          <a:xfrm>
            <a:off x="680719" y="1151864"/>
            <a:ext cx="10424161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457200" indent="-457200"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Node Embeddings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AI – Basic of GCN(2)</a:t>
            </a:r>
          </a:p>
        </p:txBody>
      </p:sp>
      <p:sp>
        <p:nvSpPr>
          <p:cNvPr id="153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TextBox 1"/>
          <p:cNvSpPr txBox="1"/>
          <p:nvPr/>
        </p:nvSpPr>
        <p:spPr>
          <a:xfrm>
            <a:off x="680719" y="1151864"/>
            <a:ext cx="10424161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457200" indent="-457200"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Random Walk</a:t>
            </a:r>
          </a:p>
        </p:txBody>
      </p:sp>
      <p:pic>
        <p:nvPicPr>
          <p:cNvPr id="155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418" y="2917082"/>
            <a:ext cx="3903191" cy="1038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92" y="1628918"/>
            <a:ext cx="5601485" cy="4848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AI – Basic of GCN(3)</a:t>
            </a:r>
          </a:p>
        </p:txBody>
      </p:sp>
      <p:sp>
        <p:nvSpPr>
          <p:cNvPr id="159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0" name="TextBox 1"/>
          <p:cNvSpPr txBox="1"/>
          <p:nvPr/>
        </p:nvSpPr>
        <p:spPr>
          <a:xfrm>
            <a:off x="680719" y="1151864"/>
            <a:ext cx="10424161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Average neighborhood information and stack neural network</a:t>
            </a:r>
          </a:p>
        </p:txBody>
      </p:sp>
      <p:pic>
        <p:nvPicPr>
          <p:cNvPr id="16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675083"/>
            <a:ext cx="8411751" cy="3629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Dataset Example</a:t>
            </a:r>
          </a:p>
        </p:txBody>
      </p:sp>
      <p:sp>
        <p:nvSpPr>
          <p:cNvPr id="164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65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07257"/>
            <a:ext cx="4251455" cy="1619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772418"/>
            <a:ext cx="4251455" cy="1397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171" y="1579144"/>
            <a:ext cx="2141716" cy="3258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그림 10" descr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596" y="1579144"/>
            <a:ext cx="2162477" cy="325800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Box 14"/>
          <p:cNvSpPr txBox="1"/>
          <p:nvPr/>
        </p:nvSpPr>
        <p:spPr>
          <a:xfrm>
            <a:off x="5814891" y="5530947"/>
            <a:ext cx="2345519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Target = {id, y값}</a:t>
            </a:r>
          </a:p>
        </p:txBody>
      </p:sp>
      <p:sp>
        <p:nvSpPr>
          <p:cNvPr id="170" name="TextBox 15"/>
          <p:cNvSpPr txBox="1"/>
          <p:nvPr/>
        </p:nvSpPr>
        <p:spPr>
          <a:xfrm>
            <a:off x="1022583" y="5530947"/>
            <a:ext cx="3476286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Feature = {id : [학년, 관심사]}</a:t>
            </a:r>
          </a:p>
        </p:txBody>
      </p:sp>
      <p:sp>
        <p:nvSpPr>
          <p:cNvPr id="171" name="TextBox 16"/>
          <p:cNvSpPr txBox="1"/>
          <p:nvPr/>
        </p:nvSpPr>
        <p:spPr>
          <a:xfrm>
            <a:off x="8120195" y="5530947"/>
            <a:ext cx="387927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Edge = 같은 feature끼리 연결되도록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Train Dataset</a:t>
            </a:r>
          </a:p>
        </p:txBody>
      </p:sp>
      <p:sp>
        <p:nvSpPr>
          <p:cNvPr id="174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" name="TextBox 9"/>
          <p:cNvSpPr txBox="1"/>
          <p:nvPr/>
        </p:nvSpPr>
        <p:spPr>
          <a:xfrm>
            <a:off x="2301706" y="3321310"/>
            <a:ext cx="2659840" cy="104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김준우 : Frontend</a:t>
            </a:r>
          </a:p>
          <a:p>
            <a:pPr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박충현 : Backend</a:t>
            </a:r>
          </a:p>
        </p:txBody>
      </p:sp>
      <p:sp>
        <p:nvSpPr>
          <p:cNvPr id="176" name="TextBox 12"/>
          <p:cNvSpPr txBox="1"/>
          <p:nvPr/>
        </p:nvSpPr>
        <p:spPr>
          <a:xfrm>
            <a:off x="4020725" y="1400206"/>
            <a:ext cx="1575533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어플 구현</a:t>
            </a:r>
          </a:p>
        </p:txBody>
      </p:sp>
      <p:sp>
        <p:nvSpPr>
          <p:cNvPr id="177" name="TextBox 14"/>
          <p:cNvSpPr txBox="1"/>
          <p:nvPr/>
        </p:nvSpPr>
        <p:spPr>
          <a:xfrm>
            <a:off x="7432502" y="2830328"/>
            <a:ext cx="2659842" cy="2114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박주현 : GNN(Graph Neural Network) 기반의 추천 알고리즘 개발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강신규 : 데이터 크롤링, 설문조사를 통한 train dataset 확보</a:t>
            </a:r>
          </a:p>
        </p:txBody>
      </p:sp>
      <p:sp>
        <p:nvSpPr>
          <p:cNvPr id="178" name="TextBox 16"/>
          <p:cNvSpPr txBox="1"/>
          <p:nvPr/>
        </p:nvSpPr>
        <p:spPr>
          <a:xfrm>
            <a:off x="5019114" y="3644477"/>
            <a:ext cx="2202840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서비스 컨텐츠 구상</a:t>
            </a:r>
          </a:p>
        </p:txBody>
      </p:sp>
      <p:sp>
        <p:nvSpPr>
          <p:cNvPr id="179" name="TextBox 17"/>
          <p:cNvSpPr txBox="1"/>
          <p:nvPr/>
        </p:nvSpPr>
        <p:spPr>
          <a:xfrm>
            <a:off x="5745233" y="1818033"/>
            <a:ext cx="685666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공통</a:t>
            </a:r>
          </a:p>
        </p:txBody>
      </p:sp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5" y="1709597"/>
            <a:ext cx="6027483" cy="3195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127" y="1872401"/>
            <a:ext cx="5521936" cy="261094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Box 3"/>
          <p:cNvSpPr txBox="1"/>
          <p:nvPr/>
        </p:nvSpPr>
        <p:spPr>
          <a:xfrm>
            <a:off x="680719" y="5408009"/>
            <a:ext cx="10970846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성균관대학교 학부생 및 졸업생을 대상으로 학년별 관심 진로활동과 자주 방문하는 진로활동 관련 페이지를 설문조사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Train Dataset &amp; Augmentation</a:t>
            </a:r>
          </a:p>
        </p:txBody>
      </p:sp>
      <p:sp>
        <p:nvSpPr>
          <p:cNvPr id="185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" name="TextBox 12"/>
          <p:cNvSpPr txBox="1"/>
          <p:nvPr/>
        </p:nvSpPr>
        <p:spPr>
          <a:xfrm>
            <a:off x="4020725" y="1400206"/>
            <a:ext cx="1575533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어플 구현</a:t>
            </a:r>
          </a:p>
        </p:txBody>
      </p:sp>
      <p:pic>
        <p:nvPicPr>
          <p:cNvPr id="187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1282703"/>
            <a:ext cx="5379776" cy="2972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5" y="1282703"/>
            <a:ext cx="5828085" cy="2972213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extBox 7"/>
          <p:cNvSpPr txBox="1"/>
          <p:nvPr/>
        </p:nvSpPr>
        <p:spPr>
          <a:xfrm>
            <a:off x="222582" y="4421135"/>
            <a:ext cx="12008453" cy="2143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설문조사에서의 관심도 비율을 고려하여 1286개의 feature node를 제작하였다.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학년별 feature node 계산 : 250 * (후배 관심사 비율) * (선배추천 비율)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Ex ) 1학년, 관심사는 ‘자기이해와 진로탐색’ 이라고 대답한 경우 feature [0,1] 250 * (2+1)/(5+11) = 46.875, 즉 47개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Target 의 비율은 선배추천에 따라 47개중 target 이 봉사인 경우는 47 * (3+1)/(64+11)=2.50666… = 3 (올림)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즉 feature = [0,1, y = [2] 인 쌍이 3개가 생긴다.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총 1286개의 node 를 생성했다.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AI – Input, output, evaluation</a:t>
            </a:r>
          </a:p>
        </p:txBody>
      </p:sp>
      <p:sp>
        <p:nvSpPr>
          <p:cNvPr id="192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93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8" y="1290587"/>
            <a:ext cx="10250897" cy="393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8" y="1915704"/>
            <a:ext cx="10624541" cy="954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6"/>
          <p:cNvSpPr txBox="1"/>
          <p:nvPr/>
        </p:nvSpPr>
        <p:spPr>
          <a:xfrm>
            <a:off x="574173" y="5090359"/>
            <a:ext cx="11043654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Learning Rate: 0.01, epoch = 200, </a:t>
            </a:r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Training_data = 750 , Validation_data = 250</a:t>
            </a:r>
          </a:p>
        </p:txBody>
      </p:sp>
      <p:pic>
        <p:nvPicPr>
          <p:cNvPr id="196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8" y="3429000"/>
            <a:ext cx="4686026" cy="1231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A7A7A7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Application Demo</a:t>
            </a:r>
          </a:p>
        </p:txBody>
      </p:sp>
      <p:sp>
        <p:nvSpPr>
          <p:cNvPr id="199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0" name="Simulator_Screen_Recording_-_iPhone_14_Pro_Max_-_2022-12-01_at_06_43_13_AdobeExpress.mp4" descr="Simulator_Screen_Recording_-_iPhone_14_Pro_Max_-_2022-12-01_at_06_43_13_AdobeExpress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6840" y="1169842"/>
            <a:ext cx="2518320" cy="5463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99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Application Functions</a:t>
            </a:r>
          </a:p>
        </p:txBody>
      </p:sp>
      <p:sp>
        <p:nvSpPr>
          <p:cNvPr id="203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4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010" y="1186027"/>
            <a:ext cx="2422229" cy="5250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" y="1186024"/>
            <a:ext cx="2422228" cy="525003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화살표: 오른쪽 4"/>
          <p:cNvSpPr/>
          <p:nvPr/>
        </p:nvSpPr>
        <p:spPr>
          <a:xfrm>
            <a:off x="3378467" y="3382721"/>
            <a:ext cx="847026" cy="856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07" name="TextBox 14"/>
          <p:cNvSpPr txBox="1"/>
          <p:nvPr/>
        </p:nvSpPr>
        <p:spPr>
          <a:xfrm>
            <a:off x="8078143" y="3149324"/>
            <a:ext cx="3026739" cy="1059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00526" indent="-200526" algn="ctr">
              <a:buSzPct val="100000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선택된 게시물을 다시 렌더링하여 본문과 하이퍼링크를 보여준다.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Application Functions</a:t>
            </a:r>
          </a:p>
        </p:txBody>
      </p:sp>
      <p:sp>
        <p:nvSpPr>
          <p:cNvPr id="210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1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012" y="1186027"/>
            <a:ext cx="2422229" cy="5250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" y="1186027"/>
            <a:ext cx="2422227" cy="525003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화살표: 오른쪽 5"/>
          <p:cNvSpPr/>
          <p:nvPr/>
        </p:nvSpPr>
        <p:spPr>
          <a:xfrm>
            <a:off x="3378467" y="3382721"/>
            <a:ext cx="847026" cy="856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14" name="TextBox 14"/>
          <p:cNvSpPr txBox="1"/>
          <p:nvPr/>
        </p:nvSpPr>
        <p:spPr>
          <a:xfrm>
            <a:off x="8078143" y="3149324"/>
            <a:ext cx="3026739" cy="736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00526" indent="-200526" algn="ctr">
              <a:buSzPct val="100000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링크를 클릭하면 바로 해당 페이지로 넘어가게 된다.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래픽 21" descr="그래픽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-18854"/>
            <a:ext cx="7404852" cy="45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extBox 6"/>
          <p:cNvSpPr txBox="1"/>
          <p:nvPr/>
        </p:nvSpPr>
        <p:spPr>
          <a:xfrm>
            <a:off x="393955" y="402049"/>
            <a:ext cx="765599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b="1" spc="-3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목차</a:t>
            </a:r>
          </a:p>
        </p:txBody>
      </p:sp>
      <p:sp>
        <p:nvSpPr>
          <p:cNvPr id="93" name="TextBox 14"/>
          <p:cNvSpPr txBox="1"/>
          <p:nvPr/>
        </p:nvSpPr>
        <p:spPr>
          <a:xfrm>
            <a:off x="3965954" y="1743974"/>
            <a:ext cx="6273846" cy="3977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514350" indent="-514350">
              <a:buSzPct val="100000"/>
              <a:buAutoNum type="arabicPeriod"/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Objective</a:t>
            </a:r>
            <a:endParaRPr sz="3000" dirty="0"/>
          </a:p>
          <a:p>
            <a:pPr marL="514350" indent="-514350">
              <a:buSzPct val="100000"/>
              <a:buAutoNum type="arabicPeriod"/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Milestone</a:t>
            </a:r>
            <a:endParaRPr sz="3000" dirty="0"/>
          </a:p>
          <a:p>
            <a:pPr marL="514350" indent="-514350">
              <a:buSzPct val="100000"/>
              <a:buAutoNum type="arabicPeriod"/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Role</a:t>
            </a:r>
            <a:endParaRPr sz="3000" dirty="0"/>
          </a:p>
          <a:p>
            <a:pPr marL="514350" indent="-514350">
              <a:buSzPct val="100000"/>
              <a:buAutoNum type="arabicPeriod"/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dirty="0"/>
              <a:t>Dataset</a:t>
            </a:r>
            <a:endParaRPr dirty="0"/>
          </a:p>
          <a:p>
            <a:pPr marL="514350" indent="-514350">
              <a:buSzPct val="100000"/>
              <a:buAutoNum type="arabicPeriod"/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dirty="0"/>
              <a:t>AI</a:t>
            </a:r>
            <a:endParaRPr sz="3000" dirty="0"/>
          </a:p>
          <a:p>
            <a:pPr marL="514350" indent="-514350">
              <a:buSzPct val="100000"/>
              <a:buAutoNum type="arabicPeriod"/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dirty="0"/>
              <a:t>Frontend</a:t>
            </a:r>
            <a:endParaRPr lang="en-US" sz="3000" dirty="0"/>
          </a:p>
          <a:p>
            <a:pPr marL="514350" indent="-514350">
              <a:buSzPct val="100000"/>
              <a:buAutoNum type="arabicPeriod"/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dirty="0"/>
              <a:t>Backend</a:t>
            </a:r>
            <a:endParaRPr lang="en-US" sz="3000" dirty="0"/>
          </a:p>
          <a:p>
            <a:pPr marL="514350" indent="-514350">
              <a:buSzPct val="100000"/>
              <a:buAutoNum type="arabicPeriod"/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Challenge &amp; Evolution</a:t>
            </a:r>
            <a:endParaRPr sz="3000" dirty="0"/>
          </a:p>
          <a:p>
            <a:pPr marL="514350" indent="-514350">
              <a:buSzPct val="100000"/>
              <a:buAutoNum type="arabicPeriod"/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Limitation &amp; Future Work</a:t>
            </a:r>
          </a:p>
        </p:txBody>
      </p:sp>
      <p:sp>
        <p:nvSpPr>
          <p:cNvPr id="94" name="TextBox 17"/>
          <p:cNvSpPr txBox="1"/>
          <p:nvPr/>
        </p:nvSpPr>
        <p:spPr>
          <a:xfrm>
            <a:off x="10025587" y="6606058"/>
            <a:ext cx="2095290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ⓒSaebyeol Yu. Saebyeol’s PowerPoint</a:t>
            </a:r>
          </a:p>
        </p:txBody>
      </p:sp>
      <p:sp>
        <p:nvSpPr>
          <p:cNvPr id="95" name="직사각형 6"/>
          <p:cNvSpPr/>
          <p:nvPr/>
        </p:nvSpPr>
        <p:spPr>
          <a:xfrm>
            <a:off x="-2" y="1014870"/>
            <a:ext cx="3175001" cy="127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Application Functions</a:t>
            </a:r>
          </a:p>
        </p:txBody>
      </p:sp>
      <p:sp>
        <p:nvSpPr>
          <p:cNvPr id="217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18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62" y="1186027"/>
            <a:ext cx="2422228" cy="5250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" y="1186027"/>
            <a:ext cx="2422226" cy="525003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화살표: 오른쪽 7"/>
          <p:cNvSpPr/>
          <p:nvPr/>
        </p:nvSpPr>
        <p:spPr>
          <a:xfrm>
            <a:off x="3378467" y="3382721"/>
            <a:ext cx="847026" cy="856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21" name="TextBox 14"/>
          <p:cNvSpPr txBox="1"/>
          <p:nvPr/>
        </p:nvSpPr>
        <p:spPr>
          <a:xfrm>
            <a:off x="8078143" y="3149324"/>
            <a:ext cx="3026739" cy="1059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00526" indent="-200526" algn="ctr">
              <a:buSzPct val="100000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제목, 내용, 링크, 카테고리에 검색어가 들어가 있는 게시물만 골라서 보여준다.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Application Functions</a:t>
            </a:r>
          </a:p>
        </p:txBody>
      </p:sp>
      <p:sp>
        <p:nvSpPr>
          <p:cNvPr id="224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2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86" y="1186027"/>
            <a:ext cx="2422228" cy="525003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14"/>
          <p:cNvSpPr txBox="1"/>
          <p:nvPr/>
        </p:nvSpPr>
        <p:spPr>
          <a:xfrm>
            <a:off x="6428330" y="3442741"/>
            <a:ext cx="4483551" cy="736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00526" indent="-200526" algn="ctr">
              <a:buSzPct val="100000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계정 정보인 학년, 삼품 취득 현황, 관심사를 변경할 수 있다.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Backend : Architecture</a:t>
            </a:r>
          </a:p>
        </p:txBody>
      </p:sp>
      <p:sp>
        <p:nvSpPr>
          <p:cNvPr id="229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67" y="1585606"/>
            <a:ext cx="940421" cy="1270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358" y="1625010"/>
            <a:ext cx="1381047" cy="121538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TextBox 3"/>
          <p:cNvSpPr txBox="1"/>
          <p:nvPr/>
        </p:nvSpPr>
        <p:spPr>
          <a:xfrm>
            <a:off x="816514" y="3022432"/>
            <a:ext cx="232284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Python based server</a:t>
            </a:r>
          </a:p>
        </p:txBody>
      </p:sp>
      <p:pic>
        <p:nvPicPr>
          <p:cNvPr id="2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350" y="1913589"/>
            <a:ext cx="1449585" cy="72708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직선 화살표 연결선 5"/>
          <p:cNvSpPr/>
          <p:nvPr/>
        </p:nvSpPr>
        <p:spPr>
          <a:xfrm>
            <a:off x="3345403" y="2232703"/>
            <a:ext cx="1145273" cy="974397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5" name="TextBox 6"/>
          <p:cNvSpPr txBox="1"/>
          <p:nvPr/>
        </p:nvSpPr>
        <p:spPr>
          <a:xfrm>
            <a:off x="5855599" y="2048037"/>
            <a:ext cx="352845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Deploy and update with zappa</a:t>
            </a:r>
          </a:p>
        </p:txBody>
      </p:sp>
      <p:pic>
        <p:nvPicPr>
          <p:cNvPr id="236" name="그림 7" descr="그림 7"/>
          <p:cNvPicPr>
            <a:picLocks noChangeAspect="1"/>
          </p:cNvPicPr>
          <p:nvPr/>
        </p:nvPicPr>
        <p:blipFill>
          <a:blip r:embed="rId5"/>
          <a:srcRect l="1492" t="23996" r="83432" b="8407"/>
          <a:stretch>
            <a:fillRect/>
          </a:stretch>
        </p:blipFill>
        <p:spPr>
          <a:xfrm>
            <a:off x="9837501" y="1703423"/>
            <a:ext cx="1894192" cy="3073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그림 8" descr="그림 8"/>
          <p:cNvPicPr>
            <a:picLocks noChangeAspect="1"/>
          </p:cNvPicPr>
          <p:nvPr/>
        </p:nvPicPr>
        <p:blipFill>
          <a:blip r:embed="rId6"/>
          <a:srcRect r="1"/>
          <a:stretch>
            <a:fillRect/>
          </a:stretch>
        </p:blipFill>
        <p:spPr>
          <a:xfrm>
            <a:off x="8388435" y="4243044"/>
            <a:ext cx="1336279" cy="82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cubicBezTo>
                  <a:pt x="4838" y="0"/>
                  <a:pt x="0" y="4831"/>
                  <a:pt x="0" y="10795"/>
                </a:cubicBezTo>
                <a:cubicBezTo>
                  <a:pt x="0" y="16758"/>
                  <a:pt x="4838" y="21600"/>
                  <a:pt x="10803" y="21600"/>
                </a:cubicBezTo>
                <a:cubicBezTo>
                  <a:pt x="16768" y="21600"/>
                  <a:pt x="21600" y="16758"/>
                  <a:pt x="21600" y="10795"/>
                </a:cubicBezTo>
                <a:cubicBezTo>
                  <a:pt x="21600" y="4831"/>
                  <a:pt x="16768" y="0"/>
                  <a:pt x="10803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sp>
        <p:nvSpPr>
          <p:cNvPr id="238" name="직선 화살표 연결선 9"/>
          <p:cNvSpPr/>
          <p:nvPr/>
        </p:nvSpPr>
        <p:spPr>
          <a:xfrm>
            <a:off x="7239785" y="3555347"/>
            <a:ext cx="2597719" cy="3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9" name="타원 10"/>
          <p:cNvSpPr/>
          <p:nvPr/>
        </p:nvSpPr>
        <p:spPr>
          <a:xfrm>
            <a:off x="4124390" y="3103447"/>
            <a:ext cx="3370979" cy="1995784"/>
          </a:xfrm>
          <a:prstGeom prst="ellipse">
            <a:avLst/>
          </a:prstGeom>
          <a:solidFill>
            <a:srgbClr val="FFE6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Picture 6" descr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047" y="3599191"/>
            <a:ext cx="1497546" cy="97439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직선 화살표 연결선 12"/>
          <p:cNvSpPr/>
          <p:nvPr/>
        </p:nvSpPr>
        <p:spPr>
          <a:xfrm flipH="1">
            <a:off x="3761209" y="4990932"/>
            <a:ext cx="912749" cy="636683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2" name="TextBox 14"/>
          <p:cNvSpPr txBox="1"/>
          <p:nvPr/>
        </p:nvSpPr>
        <p:spPr>
          <a:xfrm>
            <a:off x="1324970" y="6151599"/>
            <a:ext cx="130593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AI model</a:t>
            </a:r>
          </a:p>
        </p:txBody>
      </p:sp>
      <p:sp>
        <p:nvSpPr>
          <p:cNvPr id="243" name="직선 화살표 연결선 15"/>
          <p:cNvSpPr/>
          <p:nvPr/>
        </p:nvSpPr>
        <p:spPr>
          <a:xfrm flipV="1">
            <a:off x="3648444" y="4832424"/>
            <a:ext cx="842234" cy="517722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직선 화살표 연결선 16"/>
          <p:cNvSpPr/>
          <p:nvPr/>
        </p:nvSpPr>
        <p:spPr>
          <a:xfrm flipH="1" flipV="1">
            <a:off x="3375347" y="2585725"/>
            <a:ext cx="925060" cy="779884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5" name="직선 화살표 연결선 17"/>
          <p:cNvSpPr/>
          <p:nvPr/>
        </p:nvSpPr>
        <p:spPr>
          <a:xfrm flipH="1" flipV="1">
            <a:off x="7154942" y="3296658"/>
            <a:ext cx="2569794" cy="5995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" name="TextBox 18"/>
          <p:cNvSpPr txBox="1"/>
          <p:nvPr/>
        </p:nvSpPr>
        <p:spPr>
          <a:xfrm>
            <a:off x="5465047" y="5295925"/>
            <a:ext cx="410599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DB : Users, recommends, visits</a:t>
            </a:r>
          </a:p>
        </p:txBody>
      </p:sp>
      <p:pic>
        <p:nvPicPr>
          <p:cNvPr id="247" name="Picture 2" descr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486" y="3604547"/>
            <a:ext cx="1588397" cy="974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4" descr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461" y="4210222"/>
            <a:ext cx="2600326" cy="1762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AI Model &amp; UI Communication</a:t>
            </a:r>
          </a:p>
        </p:txBody>
      </p:sp>
      <p:sp>
        <p:nvSpPr>
          <p:cNvPr id="251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42" y="3422338"/>
            <a:ext cx="2114966" cy="1433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286" y="2914213"/>
            <a:ext cx="1941342" cy="1941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그림 1" descr="그림 1"/>
          <p:cNvPicPr>
            <a:picLocks noChangeAspect="1"/>
          </p:cNvPicPr>
          <p:nvPr/>
        </p:nvPicPr>
        <p:blipFill>
          <a:blip r:embed="rId4"/>
          <a:srcRect l="1492" t="23996" r="83432" b="8406"/>
          <a:stretch>
            <a:fillRect/>
          </a:stretch>
        </p:blipFill>
        <p:spPr>
          <a:xfrm>
            <a:off x="10103962" y="3112071"/>
            <a:ext cx="1301999" cy="211287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extBox 2"/>
          <p:cNvSpPr txBox="1"/>
          <p:nvPr/>
        </p:nvSpPr>
        <p:spPr>
          <a:xfrm>
            <a:off x="3161195" y="2713337"/>
            <a:ext cx="2374361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addrecommends</a:t>
            </a:r>
          </a:p>
        </p:txBody>
      </p:sp>
      <p:sp>
        <p:nvSpPr>
          <p:cNvPr id="256" name="직선 화살표 연결선 4"/>
          <p:cNvSpPr/>
          <p:nvPr/>
        </p:nvSpPr>
        <p:spPr>
          <a:xfrm>
            <a:off x="3685735" y="3429000"/>
            <a:ext cx="1294230" cy="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7" name="TextBox 5"/>
          <p:cNvSpPr txBox="1"/>
          <p:nvPr/>
        </p:nvSpPr>
        <p:spPr>
          <a:xfrm>
            <a:off x="7542796" y="2649629"/>
            <a:ext cx="2137130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getrecommend</a:t>
            </a:r>
          </a:p>
        </p:txBody>
      </p:sp>
      <p:sp>
        <p:nvSpPr>
          <p:cNvPr id="258" name="직선 화살표 연결선 6"/>
          <p:cNvSpPr/>
          <p:nvPr/>
        </p:nvSpPr>
        <p:spPr>
          <a:xfrm>
            <a:off x="7884414" y="3429000"/>
            <a:ext cx="1294230" cy="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9" name="TextBox 7"/>
          <p:cNvSpPr txBox="1"/>
          <p:nvPr/>
        </p:nvSpPr>
        <p:spPr>
          <a:xfrm>
            <a:off x="7597264" y="5183001"/>
            <a:ext cx="2204995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post page visits</a:t>
            </a:r>
          </a:p>
        </p:txBody>
      </p:sp>
      <p:sp>
        <p:nvSpPr>
          <p:cNvPr id="260" name="직선 화살표 연결선 8"/>
          <p:cNvSpPr/>
          <p:nvPr/>
        </p:nvSpPr>
        <p:spPr>
          <a:xfrm flipH="1">
            <a:off x="7751298" y="5022216"/>
            <a:ext cx="1427346" cy="3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1" name="TextBox 12"/>
          <p:cNvSpPr txBox="1"/>
          <p:nvPr/>
        </p:nvSpPr>
        <p:spPr>
          <a:xfrm>
            <a:off x="3081775" y="5220891"/>
            <a:ext cx="2696276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Get page visits info</a:t>
            </a:r>
          </a:p>
        </p:txBody>
      </p:sp>
      <p:sp>
        <p:nvSpPr>
          <p:cNvPr id="262" name="직선 화살표 연결선 13"/>
          <p:cNvSpPr/>
          <p:nvPr/>
        </p:nvSpPr>
        <p:spPr>
          <a:xfrm flipH="1">
            <a:off x="3552618" y="5022216"/>
            <a:ext cx="1427346" cy="3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3" name="TextBox 16"/>
          <p:cNvSpPr txBox="1"/>
          <p:nvPr/>
        </p:nvSpPr>
        <p:spPr>
          <a:xfrm>
            <a:off x="320934" y="4855612"/>
            <a:ext cx="1811159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BF900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Data Processing</a:t>
            </a:r>
          </a:p>
          <a:p>
            <a:pPr>
              <a:defRPr>
                <a:solidFill>
                  <a:srgbClr val="BF900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Train in AI Model</a:t>
            </a:r>
          </a:p>
        </p:txBody>
      </p:sp>
      <p:sp>
        <p:nvSpPr>
          <p:cNvPr id="264" name="TextBox 17"/>
          <p:cNvSpPr txBox="1"/>
          <p:nvPr/>
        </p:nvSpPr>
        <p:spPr>
          <a:xfrm>
            <a:off x="4708781" y="1420728"/>
            <a:ext cx="324269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Lambda Event Driven Function</a:t>
            </a:r>
          </a:p>
        </p:txBody>
      </p:sp>
      <p:sp>
        <p:nvSpPr>
          <p:cNvPr id="265" name="직선 연결선 19"/>
          <p:cNvSpPr/>
          <p:nvPr/>
        </p:nvSpPr>
        <p:spPr>
          <a:xfrm>
            <a:off x="6246055" y="1997612"/>
            <a:ext cx="2" cy="1004664"/>
          </a:xfrm>
          <a:prstGeom prst="line">
            <a:avLst/>
          </a:prstGeom>
          <a:ln w="38100">
            <a:solidFill>
              <a:srgbClr val="2E4E3F"/>
            </a:solidFill>
            <a:prstDash val="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6" name="TextBox 20"/>
          <p:cNvSpPr txBox="1"/>
          <p:nvPr/>
        </p:nvSpPr>
        <p:spPr>
          <a:xfrm>
            <a:off x="7331409" y="4504456"/>
            <a:ext cx="265964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0070C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Sign-up &amp; Email Send </a:t>
            </a:r>
          </a:p>
        </p:txBody>
      </p:sp>
      <p:sp>
        <p:nvSpPr>
          <p:cNvPr id="267" name="TextBox 21"/>
          <p:cNvSpPr txBox="1"/>
          <p:nvPr/>
        </p:nvSpPr>
        <p:spPr>
          <a:xfrm>
            <a:off x="8130264" y="3654375"/>
            <a:ext cx="725618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0070C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Login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Challenge &amp; Evolution</a:t>
            </a:r>
          </a:p>
        </p:txBody>
      </p:sp>
      <p:sp>
        <p:nvSpPr>
          <p:cNvPr id="270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73" name="화살표: 오각형 1"/>
          <p:cNvGrpSpPr/>
          <p:nvPr/>
        </p:nvGrpSpPr>
        <p:grpSpPr>
          <a:xfrm>
            <a:off x="838198" y="1712183"/>
            <a:ext cx="2467713" cy="1569662"/>
            <a:chOff x="0" y="0"/>
            <a:chExt cx="2467711" cy="1569660"/>
          </a:xfrm>
        </p:grpSpPr>
        <p:sp>
          <p:nvSpPr>
            <p:cNvPr id="271" name="Shape"/>
            <p:cNvSpPr/>
            <p:nvPr/>
          </p:nvSpPr>
          <p:spPr>
            <a:xfrm>
              <a:off x="-1" y="-1"/>
              <a:ext cx="2467713" cy="156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730" y="0"/>
                  </a:lnTo>
                  <a:lnTo>
                    <a:pt x="21600" y="10800"/>
                  </a:lnTo>
                  <a:lnTo>
                    <a:pt x="1473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E4E3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2" name="Dataset"/>
            <p:cNvSpPr txBox="1"/>
            <p:nvPr/>
          </p:nvSpPr>
          <p:spPr>
            <a:xfrm>
              <a:off x="19048" y="256511"/>
              <a:ext cx="2037198" cy="1056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Dataset</a:t>
              </a:r>
            </a:p>
          </p:txBody>
        </p:sp>
      </p:grpSp>
      <p:grpSp>
        <p:nvGrpSpPr>
          <p:cNvPr id="276" name="화살표: 오각형 3"/>
          <p:cNvGrpSpPr/>
          <p:nvPr/>
        </p:nvGrpSpPr>
        <p:grpSpPr>
          <a:xfrm>
            <a:off x="838198" y="4145892"/>
            <a:ext cx="2467713" cy="1569663"/>
            <a:chOff x="0" y="-1"/>
            <a:chExt cx="2467711" cy="1569662"/>
          </a:xfrm>
        </p:grpSpPr>
        <p:sp>
          <p:nvSpPr>
            <p:cNvPr id="274" name="Shape"/>
            <p:cNvSpPr/>
            <p:nvPr/>
          </p:nvSpPr>
          <p:spPr>
            <a:xfrm>
              <a:off x="-1" y="-2"/>
              <a:ext cx="2467713" cy="156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730" y="0"/>
                  </a:lnTo>
                  <a:lnTo>
                    <a:pt x="21600" y="10800"/>
                  </a:lnTo>
                  <a:lnTo>
                    <a:pt x="1473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E4E3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5" name="AI"/>
            <p:cNvSpPr txBox="1"/>
            <p:nvPr/>
          </p:nvSpPr>
          <p:spPr>
            <a:xfrm>
              <a:off x="19048" y="256512"/>
              <a:ext cx="2037198" cy="1056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AI</a:t>
              </a:r>
            </a:p>
          </p:txBody>
        </p:sp>
      </p:grpSp>
      <p:sp>
        <p:nvSpPr>
          <p:cNvPr id="277" name="TextBox 3"/>
          <p:cNvSpPr txBox="1"/>
          <p:nvPr/>
        </p:nvSpPr>
        <p:spPr>
          <a:xfrm>
            <a:off x="4473156" y="1536506"/>
            <a:ext cx="7160825" cy="186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데이터 크롤링 과정에서 외부 사이트가 서로 다른 포멧을 가지고 있어서, 전처리와 크롤링 자동화가 다소 어려웠다.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Selenium  과 beautifulsoup4를 적절히 사용해서 해결할 수 있었다.</a:t>
            </a:r>
          </a:p>
        </p:txBody>
      </p:sp>
      <p:sp>
        <p:nvSpPr>
          <p:cNvPr id="278" name="TextBox 3"/>
          <p:cNvSpPr txBox="1"/>
          <p:nvPr/>
        </p:nvSpPr>
        <p:spPr>
          <a:xfrm>
            <a:off x="4473156" y="3936798"/>
            <a:ext cx="7160825" cy="138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전처리</a:t>
            </a:r>
            <a:r>
              <a:rPr dirty="0"/>
              <a:t> </a:t>
            </a:r>
            <a:r>
              <a:rPr dirty="0" err="1"/>
              <a:t>자동화를</a:t>
            </a:r>
            <a:r>
              <a:rPr dirty="0"/>
              <a:t> </a:t>
            </a:r>
            <a:r>
              <a:rPr dirty="0" err="1"/>
              <a:t>원활하게</a:t>
            </a:r>
            <a:r>
              <a:rPr dirty="0"/>
              <a:t> </a:t>
            </a:r>
            <a:r>
              <a:rPr dirty="0" err="1"/>
              <a:t>하고</a:t>
            </a:r>
            <a:r>
              <a:rPr dirty="0"/>
              <a:t> </a:t>
            </a:r>
            <a:r>
              <a:t>원하는</a:t>
            </a:r>
            <a:r>
              <a:rPr dirty="0"/>
              <a:t> </a:t>
            </a:r>
            <a:r>
              <a:rPr dirty="0" err="1"/>
              <a:t>형태의</a:t>
            </a:r>
            <a:r>
              <a:rPr dirty="0"/>
              <a:t> </a:t>
            </a:r>
            <a:r>
              <a:rPr dirty="0" err="1"/>
              <a:t>결과를</a:t>
            </a:r>
            <a:r>
              <a:rPr dirty="0"/>
              <a:t> </a:t>
            </a:r>
            <a:r>
              <a:rPr dirty="0" err="1"/>
              <a:t>출력하는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선정하는</a:t>
            </a:r>
            <a:r>
              <a:rPr dirty="0"/>
              <a:t> </a:t>
            </a:r>
            <a:r>
              <a:rPr dirty="0" err="1"/>
              <a:t>것에</a:t>
            </a:r>
            <a:r>
              <a:rPr dirty="0"/>
              <a:t> </a:t>
            </a:r>
            <a:r>
              <a:rPr dirty="0" err="1"/>
              <a:t>시간을</a:t>
            </a:r>
            <a:r>
              <a:rPr dirty="0"/>
              <a:t> </a:t>
            </a:r>
            <a:r>
              <a:rPr dirty="0" err="1"/>
              <a:t>오래</a:t>
            </a:r>
            <a:r>
              <a:rPr dirty="0"/>
              <a:t> </a:t>
            </a:r>
            <a:r>
              <a:rPr dirty="0" err="1"/>
              <a:t>소요했다</a:t>
            </a:r>
            <a:r>
              <a:rPr dirty="0"/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 err="1"/>
              <a:t>결국</a:t>
            </a:r>
            <a:r>
              <a:rPr dirty="0"/>
              <a:t> </a:t>
            </a:r>
            <a:r>
              <a:rPr dirty="0" err="1"/>
              <a:t>찾아서</a:t>
            </a:r>
            <a:r>
              <a:rPr dirty="0"/>
              <a:t>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dataset을</a:t>
            </a:r>
            <a:r>
              <a:rPr dirty="0"/>
              <a:t> </a:t>
            </a:r>
            <a:r>
              <a:rPr dirty="0" err="1"/>
              <a:t>구축하고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활용할</a:t>
            </a:r>
            <a:r>
              <a:rPr dirty="0"/>
              <a:t> 수 </a:t>
            </a:r>
            <a:r>
              <a:rPr dirty="0" err="1"/>
              <a:t>있었다</a:t>
            </a:r>
            <a:r>
              <a:rPr dirty="0"/>
              <a:t>.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Challenge &amp; Evolution</a:t>
            </a:r>
          </a:p>
        </p:txBody>
      </p:sp>
      <p:sp>
        <p:nvSpPr>
          <p:cNvPr id="281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84" name="화살표: 오각형 1"/>
          <p:cNvGrpSpPr/>
          <p:nvPr/>
        </p:nvGrpSpPr>
        <p:grpSpPr>
          <a:xfrm>
            <a:off x="838198" y="1712183"/>
            <a:ext cx="2467713" cy="1569662"/>
            <a:chOff x="0" y="0"/>
            <a:chExt cx="2467711" cy="1569660"/>
          </a:xfrm>
        </p:grpSpPr>
        <p:sp>
          <p:nvSpPr>
            <p:cNvPr id="282" name="Shape"/>
            <p:cNvSpPr/>
            <p:nvPr/>
          </p:nvSpPr>
          <p:spPr>
            <a:xfrm>
              <a:off x="-1" y="-1"/>
              <a:ext cx="2467713" cy="156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730" y="0"/>
                  </a:lnTo>
                  <a:lnTo>
                    <a:pt x="21600" y="10800"/>
                  </a:lnTo>
                  <a:lnTo>
                    <a:pt x="1473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E4E3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3" name="Frontend"/>
            <p:cNvSpPr txBox="1"/>
            <p:nvPr/>
          </p:nvSpPr>
          <p:spPr>
            <a:xfrm>
              <a:off x="19048" y="256511"/>
              <a:ext cx="2037198" cy="1056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Frontend</a:t>
              </a:r>
            </a:p>
          </p:txBody>
        </p:sp>
      </p:grpSp>
      <p:grpSp>
        <p:nvGrpSpPr>
          <p:cNvPr id="287" name="화살표: 오각형 3"/>
          <p:cNvGrpSpPr/>
          <p:nvPr/>
        </p:nvGrpSpPr>
        <p:grpSpPr>
          <a:xfrm>
            <a:off x="838198" y="4145892"/>
            <a:ext cx="2467713" cy="1569663"/>
            <a:chOff x="0" y="-1"/>
            <a:chExt cx="2467711" cy="1569662"/>
          </a:xfrm>
        </p:grpSpPr>
        <p:sp>
          <p:nvSpPr>
            <p:cNvPr id="285" name="Shape"/>
            <p:cNvSpPr/>
            <p:nvPr/>
          </p:nvSpPr>
          <p:spPr>
            <a:xfrm>
              <a:off x="-1" y="-2"/>
              <a:ext cx="2467713" cy="156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730" y="0"/>
                  </a:lnTo>
                  <a:lnTo>
                    <a:pt x="21600" y="10800"/>
                  </a:lnTo>
                  <a:lnTo>
                    <a:pt x="1473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E4E3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6" name="Backend"/>
            <p:cNvSpPr txBox="1"/>
            <p:nvPr/>
          </p:nvSpPr>
          <p:spPr>
            <a:xfrm>
              <a:off x="19048" y="256512"/>
              <a:ext cx="2037198" cy="1056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Backend</a:t>
              </a:r>
            </a:p>
          </p:txBody>
        </p:sp>
      </p:grpSp>
      <p:sp>
        <p:nvSpPr>
          <p:cNvPr id="288" name="TextBox 3"/>
          <p:cNvSpPr txBox="1"/>
          <p:nvPr/>
        </p:nvSpPr>
        <p:spPr>
          <a:xfrm>
            <a:off x="4473156" y="1506194"/>
            <a:ext cx="7160825" cy="2349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로그인을 할 때 서버에서 정보를 가져와서 로컬 저장소에 넣어서 사용하는 방식으로 구현하였는데 로컬 저장소에 넣는 과정보다 다음 페이지로 넘어가 이전 정보를 불러오는 속도가 더 빨라서 그 부분을 수정하는것이 어려웠다.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로그인 부분의 알고리즘을 변경하여 해결하였다. </a:t>
            </a:r>
          </a:p>
        </p:txBody>
      </p:sp>
      <p:sp>
        <p:nvSpPr>
          <p:cNvPr id="289" name="TextBox 3"/>
          <p:cNvSpPr txBox="1"/>
          <p:nvPr/>
        </p:nvSpPr>
        <p:spPr>
          <a:xfrm>
            <a:off x="4473156" y="3962808"/>
            <a:ext cx="7160825" cy="2833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성균관대학교 학적정보와 GNN 모델의 학습 파라미터, 추천정보를 UI와 상호 연계 및 관리할 수 있는 서버를 구축하는 과정이 어려웠다.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RDS db에 4개의 table을 정의하여서 핵심 데이터를 관리하고, Event-Driven-Function을 제공하는 aws Lambda 를 사용하여 필요한 기능들을 구현하였다.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Limitation &amp; Evolution</a:t>
            </a:r>
          </a:p>
        </p:txBody>
      </p:sp>
      <p:sp>
        <p:nvSpPr>
          <p:cNvPr id="292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95" name="화살표: 오각형 1"/>
          <p:cNvGrpSpPr/>
          <p:nvPr/>
        </p:nvGrpSpPr>
        <p:grpSpPr>
          <a:xfrm>
            <a:off x="838198" y="1712183"/>
            <a:ext cx="2467713" cy="1569662"/>
            <a:chOff x="0" y="0"/>
            <a:chExt cx="2467711" cy="1569660"/>
          </a:xfrm>
        </p:grpSpPr>
        <p:sp>
          <p:nvSpPr>
            <p:cNvPr id="293" name="Shape"/>
            <p:cNvSpPr/>
            <p:nvPr/>
          </p:nvSpPr>
          <p:spPr>
            <a:xfrm>
              <a:off x="-1" y="-1"/>
              <a:ext cx="2467713" cy="156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730" y="0"/>
                  </a:lnTo>
                  <a:lnTo>
                    <a:pt x="21600" y="10800"/>
                  </a:lnTo>
                  <a:lnTo>
                    <a:pt x="1473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E4E3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4" name="Dataset"/>
            <p:cNvSpPr txBox="1"/>
            <p:nvPr/>
          </p:nvSpPr>
          <p:spPr>
            <a:xfrm>
              <a:off x="19048" y="256511"/>
              <a:ext cx="2037198" cy="1056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Dataset</a:t>
              </a:r>
            </a:p>
          </p:txBody>
        </p:sp>
      </p:grpSp>
      <p:grpSp>
        <p:nvGrpSpPr>
          <p:cNvPr id="298" name="화살표: 오각형 3"/>
          <p:cNvGrpSpPr/>
          <p:nvPr/>
        </p:nvGrpSpPr>
        <p:grpSpPr>
          <a:xfrm>
            <a:off x="838198" y="4145892"/>
            <a:ext cx="2467713" cy="1569663"/>
            <a:chOff x="0" y="-1"/>
            <a:chExt cx="2467711" cy="1569662"/>
          </a:xfrm>
        </p:grpSpPr>
        <p:sp>
          <p:nvSpPr>
            <p:cNvPr id="296" name="Shape"/>
            <p:cNvSpPr/>
            <p:nvPr/>
          </p:nvSpPr>
          <p:spPr>
            <a:xfrm>
              <a:off x="-1" y="-2"/>
              <a:ext cx="2467713" cy="156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730" y="0"/>
                  </a:lnTo>
                  <a:lnTo>
                    <a:pt x="21600" y="10800"/>
                  </a:lnTo>
                  <a:lnTo>
                    <a:pt x="1473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E4E3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7" name="AI"/>
            <p:cNvSpPr txBox="1"/>
            <p:nvPr/>
          </p:nvSpPr>
          <p:spPr>
            <a:xfrm>
              <a:off x="19048" y="256512"/>
              <a:ext cx="2037198" cy="1056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AI</a:t>
              </a:r>
            </a:p>
          </p:txBody>
        </p:sp>
      </p:grpSp>
      <p:sp>
        <p:nvSpPr>
          <p:cNvPr id="299" name="TextBox 3"/>
          <p:cNvSpPr txBox="1"/>
          <p:nvPr/>
        </p:nvSpPr>
        <p:spPr>
          <a:xfrm>
            <a:off x="4473156" y="1712185"/>
            <a:ext cx="7160825" cy="1865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Feature 의 개수가 너무 적다. 따라서 학습이 빨리 끝나지만, 조금 더 구체적인 추천이 불가능하다.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학과나 전공, 세부관심사에 대한 정보가 늘어남에 따라서 Feature 를 추가할 수 있을 것이다.</a:t>
            </a:r>
          </a:p>
        </p:txBody>
      </p:sp>
      <p:sp>
        <p:nvSpPr>
          <p:cNvPr id="300" name="TextBox 3"/>
          <p:cNvSpPr txBox="1"/>
          <p:nvPr/>
        </p:nvSpPr>
        <p:spPr>
          <a:xfrm>
            <a:off x="4473156" y="4167975"/>
            <a:ext cx="7160825" cy="1865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Category가 아니라 Content를 연관정도에 따라 추천해주는 것은 성공하지 못했다.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Feature의 정보가 다양하지 않아 추천해주는 정확도에 한계가 있다.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Limitation &amp; Evolution</a:t>
            </a:r>
          </a:p>
        </p:txBody>
      </p:sp>
      <p:sp>
        <p:nvSpPr>
          <p:cNvPr id="303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06" name="화살표: 오각형 1"/>
          <p:cNvGrpSpPr/>
          <p:nvPr/>
        </p:nvGrpSpPr>
        <p:grpSpPr>
          <a:xfrm>
            <a:off x="838198" y="1712183"/>
            <a:ext cx="2467713" cy="1569662"/>
            <a:chOff x="0" y="0"/>
            <a:chExt cx="2467711" cy="1569660"/>
          </a:xfrm>
        </p:grpSpPr>
        <p:sp>
          <p:nvSpPr>
            <p:cNvPr id="304" name="Shape"/>
            <p:cNvSpPr/>
            <p:nvPr/>
          </p:nvSpPr>
          <p:spPr>
            <a:xfrm>
              <a:off x="-1" y="-1"/>
              <a:ext cx="2467713" cy="156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730" y="0"/>
                  </a:lnTo>
                  <a:lnTo>
                    <a:pt x="21600" y="10800"/>
                  </a:lnTo>
                  <a:lnTo>
                    <a:pt x="1473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E4E3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05" name="Frontend"/>
            <p:cNvSpPr txBox="1"/>
            <p:nvPr/>
          </p:nvSpPr>
          <p:spPr>
            <a:xfrm>
              <a:off x="19048" y="256511"/>
              <a:ext cx="2037198" cy="1056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Frontend</a:t>
              </a:r>
            </a:p>
          </p:txBody>
        </p:sp>
      </p:grpSp>
      <p:grpSp>
        <p:nvGrpSpPr>
          <p:cNvPr id="309" name="화살표: 오각형 3"/>
          <p:cNvGrpSpPr/>
          <p:nvPr/>
        </p:nvGrpSpPr>
        <p:grpSpPr>
          <a:xfrm>
            <a:off x="838198" y="4145892"/>
            <a:ext cx="2467713" cy="1569663"/>
            <a:chOff x="0" y="-1"/>
            <a:chExt cx="2467711" cy="1569662"/>
          </a:xfrm>
        </p:grpSpPr>
        <p:sp>
          <p:nvSpPr>
            <p:cNvPr id="307" name="Shape"/>
            <p:cNvSpPr/>
            <p:nvPr/>
          </p:nvSpPr>
          <p:spPr>
            <a:xfrm>
              <a:off x="-1" y="-2"/>
              <a:ext cx="2467713" cy="156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730" y="0"/>
                  </a:lnTo>
                  <a:lnTo>
                    <a:pt x="21600" y="10800"/>
                  </a:lnTo>
                  <a:lnTo>
                    <a:pt x="1473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E4E3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08" name="Backend"/>
            <p:cNvSpPr txBox="1"/>
            <p:nvPr/>
          </p:nvSpPr>
          <p:spPr>
            <a:xfrm>
              <a:off x="19048" y="256512"/>
              <a:ext cx="2037198" cy="1056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3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Backend</a:t>
              </a:r>
            </a:p>
          </p:txBody>
        </p:sp>
      </p:grpSp>
      <p:sp>
        <p:nvSpPr>
          <p:cNvPr id="310" name="TextBox 3"/>
          <p:cNvSpPr txBox="1"/>
          <p:nvPr/>
        </p:nvSpPr>
        <p:spPr>
          <a:xfrm>
            <a:off x="4473156" y="1712185"/>
            <a:ext cx="7160825" cy="234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어떤 페이지 구성으로 하는 것이 사용자가 처음 앱을 사용할 때 더 쉽게 사용할 수 있는지 잘 몰랐는데 이전에 앱 개발 경험이 있었다면  더 나은 앱을 만들었을것 같다.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카카오, 네이버, 구글 등의 로그인 API를 가져와서 로그인하는 기능을 추가하지 못하였다. </a:t>
            </a:r>
          </a:p>
        </p:txBody>
      </p:sp>
      <p:sp>
        <p:nvSpPr>
          <p:cNvPr id="311" name="TextBox 3"/>
          <p:cNvSpPr txBox="1"/>
          <p:nvPr/>
        </p:nvSpPr>
        <p:spPr>
          <a:xfrm>
            <a:off x="4473156" y="4145896"/>
            <a:ext cx="7160825" cy="234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Login 과정에서 데이터 보안에 더 신경쓰지 못했다.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GCN모델을 서버상에 업로드하지는 않았기 때문에 로컬 컴퓨터가 항상 켜져있어야 컨탠츠 정기 업로드가 가능하다.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0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Aws EC2 모델을 사용해서 모델 정보를 서버에 업로드한다면 서버를 더욱 자동화된 구조로 설계할 수 있을 것 같다.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03" y="1254885"/>
            <a:ext cx="1888958" cy="188895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Objective</a:t>
            </a:r>
          </a:p>
        </p:txBody>
      </p:sp>
      <p:sp>
        <p:nvSpPr>
          <p:cNvPr id="99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0" name="TextBox 1"/>
          <p:cNvSpPr txBox="1"/>
          <p:nvPr/>
        </p:nvSpPr>
        <p:spPr>
          <a:xfrm>
            <a:off x="634999" y="3650377"/>
            <a:ext cx="9293696" cy="1996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1. 학사생활에 대해서 잘 모르는 새내기들 시기에 맞는 진로활동을 제공</a:t>
            </a:r>
          </a:p>
          <a:p>
            <a:pPr>
              <a:defRPr sz="24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2. 3품 충족 여부, 진로 관심사를 고려하여 맞춤 컨텐츠를 추천</a:t>
            </a:r>
          </a:p>
          <a:p>
            <a:pPr>
              <a:defRPr sz="24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3. 진로활동 정보를 찾기위해 다양한 웹사이트를 방문해야 하는 수고를 덜어줌</a:t>
            </a:r>
          </a:p>
        </p:txBody>
      </p:sp>
      <p:sp>
        <p:nvSpPr>
          <p:cNvPr id="101" name="TextBox 2"/>
          <p:cNvSpPr txBox="1"/>
          <p:nvPr/>
        </p:nvSpPr>
        <p:spPr>
          <a:xfrm>
            <a:off x="2628738" y="1640544"/>
            <a:ext cx="5014438" cy="1195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Kingo Manager </a:t>
            </a:r>
          </a:p>
          <a:p>
            <a:pPr>
              <a:lnSpc>
                <a:spcPct val="150000"/>
              </a:lnSpc>
              <a:defRPr sz="28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성균관대학교 진로활동 추천 서비스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Milestone</a:t>
            </a:r>
          </a:p>
        </p:txBody>
      </p:sp>
      <p:sp>
        <p:nvSpPr>
          <p:cNvPr id="104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105" name="Table"/>
          <p:cNvGraphicFramePr/>
          <p:nvPr/>
        </p:nvGraphicFramePr>
        <p:xfrm>
          <a:off x="635000" y="1256436"/>
          <a:ext cx="11074400" cy="530512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71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8419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No.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분야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수행내용/기간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3~4주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5~6주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7~8주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9~10주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11~12주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13~14주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15주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1</a:t>
                      </a:r>
                    </a:p>
                  </a:txBody>
                  <a:tcPr marL="0" marR="0" marT="0" marB="0" anchor="ctr" horzOverflow="overflow">
                    <a:solidFill>
                      <a:srgbClr val="D7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Frontend</a:t>
                      </a:r>
                    </a:p>
                  </a:txBody>
                  <a:tcPr marL="0" marR="0" marT="0" marB="0" anchor="ctr" horzOverflow="overflow">
                    <a:solidFill>
                      <a:srgbClr val="D7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회원가입/로그인</a:t>
                      </a:r>
                    </a:p>
                  </a:txBody>
                  <a:tcPr marL="0" marR="0" marT="0" marB="0" anchor="ctr" horzOverflow="overflow">
                    <a:solidFill>
                      <a:srgbClr val="D7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2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Frontend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메인페이지 구현</a:t>
                      </a:r>
                    </a:p>
                  </a:txBody>
                  <a:tcPr marL="0" marR="0" marT="0" marB="0" anchor="ctr" horzOverflow="overflow">
                    <a:solidFill>
                      <a:srgbClr val="ECF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3</a:t>
                      </a:r>
                    </a:p>
                  </a:txBody>
                  <a:tcPr marL="0" marR="0" marT="0" marB="0" anchor="ctr" horzOverflow="overflow">
                    <a:solidFill>
                      <a:srgbClr val="D7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Frontend</a:t>
                      </a:r>
                    </a:p>
                  </a:txBody>
                  <a:tcPr marL="0" marR="0" marT="0" marB="0" anchor="ctr" horzOverflow="overflow">
                    <a:solidFill>
                      <a:srgbClr val="D7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Backend 통신</a:t>
                      </a:r>
                    </a:p>
                  </a:txBody>
                  <a:tcPr marL="0" marR="0" marT="0" marB="0" anchor="ctr" horzOverflow="overflow">
                    <a:solidFill>
                      <a:srgbClr val="D7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Backend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Lamda 서버 deploy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Backend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RDS 테이블 구축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Dataset 전처리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설문조사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Dataset 전처리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Data Augmentation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Dataset 전처리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Crawling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AI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모델 선정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AI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모델 개발 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40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11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AI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Backend 연동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84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12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디버깅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/>
                        <a:t>디버깅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3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Role of Each Member</a:t>
            </a:r>
          </a:p>
        </p:txBody>
      </p:sp>
      <p:sp>
        <p:nvSpPr>
          <p:cNvPr id="108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9" name="타원 6"/>
          <p:cNvSpPr/>
          <p:nvPr/>
        </p:nvSpPr>
        <p:spPr>
          <a:xfrm>
            <a:off x="1916353" y="1145987"/>
            <a:ext cx="5400006" cy="5400006"/>
          </a:xfrm>
          <a:prstGeom prst="ellipse">
            <a:avLst/>
          </a:prstGeom>
          <a:solidFill>
            <a:srgbClr val="2E4E3F">
              <a:alpha val="9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0" name="타원 8"/>
          <p:cNvSpPr/>
          <p:nvPr/>
        </p:nvSpPr>
        <p:spPr>
          <a:xfrm>
            <a:off x="4808489" y="1129141"/>
            <a:ext cx="5400005" cy="5400006"/>
          </a:xfrm>
          <a:prstGeom prst="ellipse">
            <a:avLst/>
          </a:prstGeom>
          <a:solidFill>
            <a:srgbClr val="92D050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1" name="TextBox 9"/>
          <p:cNvSpPr txBox="1"/>
          <p:nvPr/>
        </p:nvSpPr>
        <p:spPr>
          <a:xfrm>
            <a:off x="2301706" y="3321310"/>
            <a:ext cx="2659840" cy="104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김준우 : Frontend</a:t>
            </a:r>
          </a:p>
          <a:p>
            <a:pPr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박충현 : Backend</a:t>
            </a:r>
          </a:p>
        </p:txBody>
      </p:sp>
      <p:sp>
        <p:nvSpPr>
          <p:cNvPr id="112" name="TextBox 12"/>
          <p:cNvSpPr txBox="1"/>
          <p:nvPr/>
        </p:nvSpPr>
        <p:spPr>
          <a:xfrm>
            <a:off x="4020725" y="1400206"/>
            <a:ext cx="1575533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어플 구현</a:t>
            </a:r>
          </a:p>
        </p:txBody>
      </p:sp>
      <p:sp>
        <p:nvSpPr>
          <p:cNvPr id="113" name="TextBox 13"/>
          <p:cNvSpPr txBox="1"/>
          <p:nvPr/>
        </p:nvSpPr>
        <p:spPr>
          <a:xfrm>
            <a:off x="6345882" y="1409416"/>
            <a:ext cx="2512254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데이터 크롤링 &amp; AI</a:t>
            </a:r>
          </a:p>
        </p:txBody>
      </p:sp>
      <p:sp>
        <p:nvSpPr>
          <p:cNvPr id="114" name="TextBox 14"/>
          <p:cNvSpPr txBox="1"/>
          <p:nvPr/>
        </p:nvSpPr>
        <p:spPr>
          <a:xfrm>
            <a:off x="7432502" y="2830328"/>
            <a:ext cx="2659842" cy="2114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박주현 : GNN(Graph Neural Network) 기반의 추천 알고리즘 개발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강신규 : 데이터 크롤링, 설문조사를 통한 train dataset 확보</a:t>
            </a:r>
          </a:p>
        </p:txBody>
      </p:sp>
      <p:sp>
        <p:nvSpPr>
          <p:cNvPr id="115" name="TextBox 16"/>
          <p:cNvSpPr txBox="1"/>
          <p:nvPr/>
        </p:nvSpPr>
        <p:spPr>
          <a:xfrm>
            <a:off x="5019114" y="3644477"/>
            <a:ext cx="2202840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서비스 컨텐츠 구상</a:t>
            </a:r>
          </a:p>
        </p:txBody>
      </p:sp>
      <p:sp>
        <p:nvSpPr>
          <p:cNvPr id="116" name="TextBox 17"/>
          <p:cNvSpPr txBox="1"/>
          <p:nvPr/>
        </p:nvSpPr>
        <p:spPr>
          <a:xfrm>
            <a:off x="5745233" y="1818033"/>
            <a:ext cx="685666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공통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제목 4"/>
          <p:cNvSpPr txBox="1"/>
          <p:nvPr/>
        </p:nvSpPr>
        <p:spPr>
          <a:xfrm>
            <a:off x="680719" y="421939"/>
            <a:ext cx="10424161" cy="65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 데이터 범위					크롤링</a:t>
            </a:r>
          </a:p>
        </p:txBody>
      </p:sp>
      <p:sp>
        <p:nvSpPr>
          <p:cNvPr id="119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0" name="TextBox 7"/>
          <p:cNvSpPr txBox="1"/>
          <p:nvPr/>
        </p:nvSpPr>
        <p:spPr>
          <a:xfrm>
            <a:off x="6004224" y="1467126"/>
            <a:ext cx="5658484" cy="4227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1. 성균관대학교 교내봉사 ur1004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2. 성균관대학교 교내봉사프로그램 ur1004 공지사항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3. 1365 수원 봉사활동 리스트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4. vms 수원 봉사활동리스트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5. 잡코리아 매출 1000대기업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6. 잡코리아 인턴 채용공고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7. 인크루트 신입 100대기업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8. 인크루트 인턴 채용공고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9. 사람인 정규 + 인턴 채용공고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10. 성균관대학교 소프트웨어대학 취업, 인턴십 공고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11. 챌린지스퀘어 비교과프로그램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12. 톨게이트 인턴/산학협력 모집공고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13. 캠퍼스몬 공모전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14. 위비티 공모전</a:t>
            </a:r>
          </a:p>
        </p:txBody>
      </p:sp>
      <p:sp>
        <p:nvSpPr>
          <p:cNvPr id="121" name="TextBox 8"/>
          <p:cNvSpPr txBox="1"/>
          <p:nvPr/>
        </p:nvSpPr>
        <p:spPr>
          <a:xfrm>
            <a:off x="768326" y="1371881"/>
            <a:ext cx="6012801" cy="362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1. 학점관리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2. 자기이해와 진로탐색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3. 봉사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4. 동아리, 학회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5. 외국어 점수 획득(국제품)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6. 자격증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7. 공모전/외부활동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8. 졸업요건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9. 기업인턴십/산학협력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10 취업캠프/서류,면접 클리닉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11. 대학원/학석연계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제목 4"/>
          <p:cNvSpPr txBox="1"/>
          <p:nvPr/>
        </p:nvSpPr>
        <p:spPr>
          <a:xfrm>
            <a:off x="680719" y="421939"/>
            <a:ext cx="10424161" cy="65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크롤링 계속</a:t>
            </a:r>
          </a:p>
        </p:txBody>
      </p:sp>
      <p:sp>
        <p:nvSpPr>
          <p:cNvPr id="124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" name="TextBox 1"/>
          <p:cNvSpPr txBox="1"/>
          <p:nvPr/>
        </p:nvSpPr>
        <p:spPr>
          <a:xfrm>
            <a:off x="635000" y="1704986"/>
            <a:ext cx="5409501" cy="334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15. 대학원 연구소별 소식, 정보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16. 동아리 정보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17. 토익, 오픽 안내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18. 학생성공 게이트웨이 해외유학생/교환학생 정보 및 상담 연계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19. 글로벌 하계학기 등 다양한 외국어 프로그램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20. 학생인재 개발팀 자기이해와 진로탐색을 위한 가이드북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21. 챌린지 스퀘어 자기 이해와 진로탐색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22. 카운슬링센터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23. 교육개발센터 학습컨설팅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24. 레드커넥트 헌혈 어플리케이션</a:t>
            </a:r>
          </a:p>
        </p:txBody>
      </p:sp>
      <p:graphicFrame>
        <p:nvGraphicFramePr>
          <p:cNvPr id="126" name="표 9"/>
          <p:cNvGraphicFramePr/>
          <p:nvPr/>
        </p:nvGraphicFramePr>
        <p:xfrm>
          <a:off x="6627572" y="1457299"/>
          <a:ext cx="4154477" cy="393323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15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4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카테고리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항목 수(개)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4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학점관리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자기이해와 진로탐색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8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4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봉사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47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동아리, 학회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98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8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외국어 점수 획득(국제품)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11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4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자격증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4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공모전/외부활동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37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4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기업인턴십/산학협력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18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4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졸업요건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78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취업캠프/서류,면접 클리닉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51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대학원/학석연계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65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합계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351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Contents</a:t>
            </a:r>
          </a:p>
        </p:txBody>
      </p:sp>
      <p:sp>
        <p:nvSpPr>
          <p:cNvPr id="129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TextBox 1"/>
          <p:cNvSpPr txBox="1"/>
          <p:nvPr/>
        </p:nvSpPr>
        <p:spPr>
          <a:xfrm>
            <a:off x="856044" y="2917419"/>
            <a:ext cx="730721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수작업으로 입력된 정보</a:t>
            </a:r>
          </a:p>
        </p:txBody>
      </p:sp>
      <p:pic>
        <p:nvPicPr>
          <p:cNvPr id="13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296204"/>
            <a:ext cx="7287642" cy="1476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429000"/>
            <a:ext cx="10935173" cy="200191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Box 4"/>
          <p:cNvSpPr txBox="1"/>
          <p:nvPr/>
        </p:nvSpPr>
        <p:spPr>
          <a:xfrm>
            <a:off x="856044" y="5561796"/>
            <a:ext cx="730721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데이터 크롤링을 통해서 입력된 정보</a:t>
            </a:r>
          </a:p>
        </p:txBody>
      </p:sp>
      <p:sp>
        <p:nvSpPr>
          <p:cNvPr id="134" name="TextBox 5"/>
          <p:cNvSpPr txBox="1"/>
          <p:nvPr/>
        </p:nvSpPr>
        <p:spPr>
          <a:xfrm>
            <a:off x="2227358" y="6073376"/>
            <a:ext cx="6849028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11개의 진로활동 카테고리로 구분하고, 351개의 컨텐츠 정보를 수집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제목 4"/>
          <p:cNvSpPr txBox="1"/>
          <p:nvPr/>
        </p:nvSpPr>
        <p:spPr>
          <a:xfrm>
            <a:off x="680719" y="421939"/>
            <a:ext cx="1042416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3500" b="1">
                <a:solidFill>
                  <a:srgbClr val="2E4E3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AI – Basic of GCN</a:t>
            </a:r>
          </a:p>
        </p:txBody>
      </p:sp>
      <p:sp>
        <p:nvSpPr>
          <p:cNvPr id="137" name="직선 연결선 2"/>
          <p:cNvSpPr/>
          <p:nvPr/>
        </p:nvSpPr>
        <p:spPr>
          <a:xfrm>
            <a:off x="635000" y="1015703"/>
            <a:ext cx="1155700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" name="TextBox 1"/>
          <p:cNvSpPr txBox="1"/>
          <p:nvPr/>
        </p:nvSpPr>
        <p:spPr>
          <a:xfrm>
            <a:off x="680719" y="1151864"/>
            <a:ext cx="10424161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GCN : Compute the messages for adjacent nodes and a target node.</a:t>
            </a:r>
          </a:p>
          <a:p>
            <a:pPr marL="342900" indent="-342900"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Nodes are updated differently by neighbor nodes.</a:t>
            </a:r>
          </a:p>
        </p:txBody>
      </p:sp>
      <p:pic>
        <p:nvPicPr>
          <p:cNvPr id="139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89" y="2728323"/>
            <a:ext cx="6537237" cy="3298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6860"/>
            <a:ext cx="5925378" cy="781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966" y="3617012"/>
            <a:ext cx="2800743" cy="60968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5"/>
              <p:cNvSpPr txBox="1"/>
              <p:nvPr/>
            </p:nvSpPr>
            <p:spPr>
              <a:xfrm>
                <a:off x="7581901" y="4341569"/>
                <a:ext cx="4109134" cy="3660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d>
                            <m:d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14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01" y="4341569"/>
                <a:ext cx="4109134" cy="366071"/>
              </a:xfrm>
              <a:prstGeom prst="rect">
                <a:avLst/>
              </a:prstGeom>
              <a:blipFill>
                <a:blip r:embed="rId5"/>
                <a:stretch>
                  <a:fillRect r="-8012" b="-2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1144</Words>
  <Application>Microsoft Office PowerPoint</Application>
  <PresentationFormat>와이드스크린</PresentationFormat>
  <Paragraphs>247</Paragraphs>
  <Slides>27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Cambria Math</vt:lpstr>
      <vt:lpstr>Helvetica</vt:lpstr>
      <vt:lpstr>Office 테마</vt:lpstr>
      <vt:lpstr>Kingo Manager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Kingo Manager</dc:title>
  <dc:creator>박충현</dc:creator>
  <cp:lastModifiedBy>박 충현</cp:lastModifiedBy>
  <cp:revision>2</cp:revision>
  <dcterms:modified xsi:type="dcterms:W3CDTF">2022-12-03T10:35:12Z</dcterms:modified>
</cp:coreProperties>
</file>